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60da442d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60da442d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60da442d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60da442d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60da442d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60da442d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60da442d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60da442d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60da442d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60da442d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60da442d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60da442d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60da442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60da442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615964bb4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615964bb4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615964bb4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615964bb4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615964bb4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615964bb4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60da442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60da44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615964bb4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615964bb4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60da442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60da442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60da442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60da442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60da442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60da442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60da442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60da442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60da442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60da442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60da442d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60da442d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lUD0WLjtKt8" TargetMode="External"/><Relationship Id="rId4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Revital</a:t>
            </a:r>
            <a:r>
              <a:rPr lang="es-419"/>
              <a:t>-356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Presentacion Final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157300"/>
            <a:ext cx="5017500" cy="1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Trabajo realizado por:Simon srour,Luca vitale, Valentin Mariño, Lisandro Garcia Rabal y Francisco Marinaro 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5" y="1578400"/>
            <a:ext cx="3103825" cy="28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Funcionamiento en diagrama en bloque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12" y="951375"/>
            <a:ext cx="8171375" cy="32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0" y="604825"/>
            <a:ext cx="80486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1776"/>
            <a:ext cx="9144000" cy="205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325"/>
            <a:ext cx="9144001" cy="19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0" y="2198400"/>
            <a:ext cx="1763400" cy="74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Panel de instrumentos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1962925" y="160900"/>
            <a:ext cx="1834200" cy="91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Datos de vuelo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1962925" y="1248550"/>
            <a:ext cx="1454400" cy="74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Indicaciones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1885625" y="3832950"/>
            <a:ext cx="12615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Alertas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2297588" y="2250000"/>
            <a:ext cx="1634700" cy="6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Alimentación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4842325" y="160900"/>
            <a:ext cx="4131900" cy="6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Instrumentos</a:t>
            </a:r>
            <a:r>
              <a:rPr lang="es-419" sz="1800">
                <a:solidFill>
                  <a:schemeClr val="dk2"/>
                </a:solidFill>
              </a:rPr>
              <a:t> </a:t>
            </a:r>
            <a:r>
              <a:rPr lang="es-419" sz="1800">
                <a:solidFill>
                  <a:schemeClr val="lt1"/>
                </a:solidFill>
              </a:rPr>
              <a:t>de </a:t>
            </a:r>
            <a:r>
              <a:rPr lang="es-419" sz="1800">
                <a:solidFill>
                  <a:schemeClr val="lt1"/>
                </a:solidFill>
              </a:rPr>
              <a:t>Navegación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4842325" y="1250450"/>
            <a:ext cx="4067400" cy="5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Instrumentos</a:t>
            </a:r>
            <a:r>
              <a:rPr lang="es-419" sz="1800">
                <a:solidFill>
                  <a:schemeClr val="dk2"/>
                </a:solidFill>
              </a:rPr>
              <a:t> </a:t>
            </a:r>
            <a:r>
              <a:rPr lang="es-419" sz="1800">
                <a:solidFill>
                  <a:schemeClr val="lt1"/>
                </a:solidFill>
              </a:rPr>
              <a:t>de control de motor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4466500" y="2250000"/>
            <a:ext cx="3616800" cy="6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Sistema de Alarmas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572000" y="3832950"/>
            <a:ext cx="3449700" cy="4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Sistema de </a:t>
            </a:r>
            <a:r>
              <a:rPr lang="es-419" sz="1800">
                <a:solidFill>
                  <a:schemeClr val="lt1"/>
                </a:solidFill>
              </a:rPr>
              <a:t>Alimentación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 rot="-5400000">
            <a:off x="305675" y="608225"/>
            <a:ext cx="1763400" cy="1396500"/>
          </a:xfrm>
          <a:prstGeom prst="bentConnector3">
            <a:avLst>
              <a:gd fmla="val 992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/>
          <p:cNvCxnSpPr>
            <a:stCxn id="217" idx="0"/>
          </p:cNvCxnSpPr>
          <p:nvPr/>
        </p:nvCxnSpPr>
        <p:spPr>
          <a:xfrm rot="-5400000">
            <a:off x="1050750" y="1286250"/>
            <a:ext cx="743100" cy="108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6"/>
          <p:cNvCxnSpPr>
            <a:endCxn id="221" idx="1"/>
          </p:cNvCxnSpPr>
          <p:nvPr/>
        </p:nvCxnSpPr>
        <p:spPr>
          <a:xfrm>
            <a:off x="1325888" y="2561550"/>
            <a:ext cx="9717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6"/>
          <p:cNvCxnSpPr>
            <a:endCxn id="220" idx="1"/>
          </p:cNvCxnSpPr>
          <p:nvPr/>
        </p:nvCxnSpPr>
        <p:spPr>
          <a:xfrm flipH="1" rot="-5400000">
            <a:off x="730625" y="2954700"/>
            <a:ext cx="1306200" cy="100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6"/>
          <p:cNvCxnSpPr/>
          <p:nvPr/>
        </p:nvCxnSpPr>
        <p:spPr>
          <a:xfrm flipH="1" rot="10800000">
            <a:off x="3655525" y="424775"/>
            <a:ext cx="1186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3417325" y="1467425"/>
            <a:ext cx="13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3797113" y="2476450"/>
            <a:ext cx="6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>
            <a:endCxn id="225" idx="1"/>
          </p:cNvCxnSpPr>
          <p:nvPr/>
        </p:nvCxnSpPr>
        <p:spPr>
          <a:xfrm flipH="1" rot="10800000">
            <a:off x="2934600" y="4064700"/>
            <a:ext cx="16374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/>
        </p:nvSpPr>
        <p:spPr>
          <a:xfrm>
            <a:off x="3218550" y="0"/>
            <a:ext cx="2706900" cy="6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Sistema de </a:t>
            </a:r>
            <a:r>
              <a:rPr lang="es-419" sz="1800">
                <a:solidFill>
                  <a:schemeClr val="lt1"/>
                </a:solidFill>
              </a:rPr>
              <a:t>alimentación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88650" y="1100525"/>
            <a:ext cx="926700" cy="6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Batería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922050" y="1171250"/>
            <a:ext cx="1299900" cy="4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Generador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6492300" y="1171325"/>
            <a:ext cx="2651700" cy="4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Distribuidor de </a:t>
            </a:r>
            <a:r>
              <a:rPr lang="es-419" sz="1800">
                <a:solidFill>
                  <a:schemeClr val="lt1"/>
                </a:solidFill>
              </a:rPr>
              <a:t>energía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12900" y="2921850"/>
            <a:ext cx="2278200" cy="83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Proporciona </a:t>
            </a:r>
            <a:r>
              <a:rPr lang="es-419" sz="1800">
                <a:solidFill>
                  <a:schemeClr val="lt1"/>
                </a:solidFill>
              </a:rPr>
              <a:t>energía</a:t>
            </a:r>
            <a:r>
              <a:rPr lang="es-419" sz="1800">
                <a:solidFill>
                  <a:schemeClr val="lt1"/>
                </a:solidFill>
              </a:rPr>
              <a:t> </a:t>
            </a:r>
            <a:r>
              <a:rPr lang="es-419" sz="1800">
                <a:solidFill>
                  <a:schemeClr val="lt1"/>
                </a:solidFill>
              </a:rPr>
              <a:t>eléctrica</a:t>
            </a:r>
            <a:r>
              <a:rPr lang="es-419" sz="1800">
                <a:solidFill>
                  <a:schemeClr val="lt1"/>
                </a:solidFill>
              </a:rPr>
              <a:t> al sistema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316950" y="2780300"/>
            <a:ext cx="2510100" cy="120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Genera </a:t>
            </a:r>
            <a:r>
              <a:rPr lang="es-419" sz="1800">
                <a:solidFill>
                  <a:schemeClr val="lt1"/>
                </a:solidFill>
              </a:rPr>
              <a:t>energía</a:t>
            </a:r>
            <a:r>
              <a:rPr lang="es-419" sz="1800">
                <a:solidFill>
                  <a:schemeClr val="lt1"/>
                </a:solidFill>
              </a:rPr>
              <a:t> mientras el motor </a:t>
            </a:r>
            <a:r>
              <a:rPr lang="es-419" sz="1800">
                <a:solidFill>
                  <a:schemeClr val="lt1"/>
                </a:solidFill>
              </a:rPr>
              <a:t>esté</a:t>
            </a:r>
            <a:r>
              <a:rPr lang="es-419" sz="1800">
                <a:solidFill>
                  <a:schemeClr val="lt1"/>
                </a:solidFill>
              </a:rPr>
              <a:t> en funcionamiento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6577400" y="2703050"/>
            <a:ext cx="2510100" cy="13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Distribuye</a:t>
            </a:r>
            <a:r>
              <a:rPr lang="es-419" sz="1800">
                <a:solidFill>
                  <a:schemeClr val="lt1"/>
                </a:solidFill>
              </a:rPr>
              <a:t> </a:t>
            </a:r>
            <a:r>
              <a:rPr lang="es-419" sz="1800">
                <a:solidFill>
                  <a:schemeClr val="lt1"/>
                </a:solidFill>
              </a:rPr>
              <a:t>energía</a:t>
            </a:r>
            <a:r>
              <a:rPr lang="es-419" sz="1800">
                <a:solidFill>
                  <a:schemeClr val="lt1"/>
                </a:solidFill>
              </a:rPr>
              <a:t> a los diferentes sistemas del </a:t>
            </a:r>
            <a:r>
              <a:rPr lang="es-419" sz="1800">
                <a:solidFill>
                  <a:schemeClr val="lt1"/>
                </a:solidFill>
              </a:rPr>
              <a:t>helicóptero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45" name="Google Shape;245;p27"/>
          <p:cNvCxnSpPr>
            <a:endCxn id="239" idx="0"/>
          </p:cNvCxnSpPr>
          <p:nvPr/>
        </p:nvCxnSpPr>
        <p:spPr>
          <a:xfrm flipH="1">
            <a:off x="1152000" y="309125"/>
            <a:ext cx="2066700" cy="791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>
            <a:endCxn id="241" idx="0"/>
          </p:cNvCxnSpPr>
          <p:nvPr/>
        </p:nvCxnSpPr>
        <p:spPr>
          <a:xfrm>
            <a:off x="5925450" y="309125"/>
            <a:ext cx="1892700" cy="862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>
            <a:stCxn id="239" idx="2"/>
            <a:endCxn id="242" idx="0"/>
          </p:cNvCxnSpPr>
          <p:nvPr/>
        </p:nvCxnSpPr>
        <p:spPr>
          <a:xfrm>
            <a:off x="1152000" y="1718525"/>
            <a:ext cx="0" cy="12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>
            <a:stCxn id="240" idx="2"/>
            <a:endCxn id="243" idx="0"/>
          </p:cNvCxnSpPr>
          <p:nvPr/>
        </p:nvCxnSpPr>
        <p:spPr>
          <a:xfrm>
            <a:off x="4572000" y="1647650"/>
            <a:ext cx="0" cy="11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>
            <a:endCxn id="244" idx="0"/>
          </p:cNvCxnSpPr>
          <p:nvPr/>
        </p:nvCxnSpPr>
        <p:spPr>
          <a:xfrm>
            <a:off x="7818050" y="1647650"/>
            <a:ext cx="14400" cy="10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7"/>
          <p:cNvCxnSpPr>
            <a:stCxn id="238" idx="2"/>
            <a:endCxn id="240" idx="0"/>
          </p:cNvCxnSpPr>
          <p:nvPr/>
        </p:nvCxnSpPr>
        <p:spPr>
          <a:xfrm>
            <a:off x="4572000" y="618000"/>
            <a:ext cx="0" cy="5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Desarrollo web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00900" y="1553875"/>
            <a:ext cx="84129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4400"/>
              <a:t>Utilizamos Webflow es una herramienta de diseño web que permite crear sitios </a:t>
            </a:r>
            <a:r>
              <a:rPr lang="es-419" sz="4400"/>
              <a:t>estéticos</a:t>
            </a:r>
            <a:r>
              <a:rPr lang="es-419" sz="4400"/>
              <a:t> y profesionales, decidimos utilizarlo por lo siguiente:</a:t>
            </a:r>
            <a:endParaRPr sz="4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-419" sz="4000"/>
              <a:t>Diseño visual</a:t>
            </a:r>
            <a:r>
              <a:rPr lang="es-419" sz="4000"/>
              <a:t>: Permite armar estructurar la </a:t>
            </a:r>
            <a:r>
              <a:rPr lang="es-419" sz="4000"/>
              <a:t>página</a:t>
            </a:r>
            <a:r>
              <a:rPr lang="es-419" sz="4000"/>
              <a:t> al con toda la </a:t>
            </a:r>
            <a:r>
              <a:rPr lang="es-419" sz="4000"/>
              <a:t>información</a:t>
            </a:r>
            <a:r>
              <a:rPr lang="es-419" sz="4000"/>
              <a:t> vital de una forma muy </a:t>
            </a:r>
            <a:r>
              <a:rPr lang="es-419" sz="4000"/>
              <a:t>estética</a:t>
            </a:r>
            <a:r>
              <a:rPr lang="es-419" sz="4000"/>
              <a:t> y </a:t>
            </a:r>
            <a:r>
              <a:rPr lang="es-419" sz="4000"/>
              <a:t>fácil</a:t>
            </a:r>
            <a:r>
              <a:rPr lang="es-419" sz="4000"/>
              <a:t> de </a:t>
            </a:r>
            <a:r>
              <a:rPr lang="es-419" sz="4000"/>
              <a:t>utilizar</a:t>
            </a:r>
            <a:endParaRPr sz="4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4000"/>
              <a:t>Interactividad</a:t>
            </a:r>
            <a:r>
              <a:rPr lang="es-419" sz="4000"/>
              <a:t>: Una web </a:t>
            </a:r>
            <a:r>
              <a:rPr lang="es-419" sz="4000"/>
              <a:t>sencilla</a:t>
            </a:r>
            <a:r>
              <a:rPr lang="es-419" sz="4000"/>
              <a:t> pero </a:t>
            </a:r>
            <a:r>
              <a:rPr lang="es-419" sz="4000"/>
              <a:t>completa</a:t>
            </a:r>
            <a:r>
              <a:rPr lang="es-419" sz="4000"/>
              <a:t> para que pueda ingresar cualquier persona y lograr utilizarla, sin problemas, pudiendo acceder a toda la </a:t>
            </a:r>
            <a:r>
              <a:rPr lang="es-419" sz="4000"/>
              <a:t>información</a:t>
            </a:r>
            <a:r>
              <a:rPr lang="es-419" sz="4000"/>
              <a:t>.</a:t>
            </a:r>
            <a:endParaRPr sz="4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4000"/>
              <a:t>Optimización móvil</a:t>
            </a:r>
            <a:r>
              <a:rPr lang="es-419" sz="4000"/>
              <a:t>: Asegura que el sitio se vea bien en todos los dispositivos.</a:t>
            </a:r>
            <a:endParaRPr sz="4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4000"/>
              <a:t>Gestión de contenido</a:t>
            </a:r>
            <a:r>
              <a:rPr lang="es-419" sz="4000"/>
              <a:t>: Con el CMS, se puede actualizar contenido fácilmente, ideal para mostrar avances o información del proyecto.</a:t>
            </a:r>
            <a:endParaRPr sz="4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-419" sz="4000"/>
              <a:t>Publicación directa</a:t>
            </a:r>
            <a:r>
              <a:rPr lang="es-419" sz="4000"/>
              <a:t>: Webflow ofrece hosting gratuito.</a:t>
            </a:r>
            <a:endParaRPr sz="4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4000"/>
              <a:t>Links:Nos </a:t>
            </a:r>
            <a:r>
              <a:rPr lang="es-419" sz="4000"/>
              <a:t>permitió</a:t>
            </a:r>
            <a:r>
              <a:rPr lang="es-419" sz="4000"/>
              <a:t> usar links para poder conectar nuestras redes y agregar videos para mostrar el proyecto</a:t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/>
        </p:nvSpPr>
        <p:spPr>
          <a:xfrm>
            <a:off x="930200" y="218875"/>
            <a:ext cx="7455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podemos observar la 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 ve con un enfoque 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profesional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lo cual nos 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ayudó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captar la 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atención</a:t>
            </a:r>
            <a:r>
              <a:rPr lang="es-419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nuestros seguidores y posibles sponsors.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150" y="1149175"/>
            <a:ext cx="6799705" cy="368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 title="Proyecto Impa TRQ/Revital3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800" y="968675"/>
            <a:ext cx="6812425" cy="38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1299550" y="218875"/>
            <a:ext cx="6661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Dejamos el video que subimos a la </a:t>
            </a:r>
            <a:r>
              <a:rPr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web, el cual comenta el enfoque del proyecto: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es el proyecto Revital-356?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135400"/>
            <a:ext cx="70389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Revital es un proyecto conformado por 5 integrantes basado en la </a:t>
            </a:r>
            <a:r>
              <a:rPr lang="es-419"/>
              <a:t>restauración</a:t>
            </a:r>
            <a:r>
              <a:rPr lang="es-419"/>
              <a:t> de la cabina de un </a:t>
            </a:r>
            <a:r>
              <a:rPr lang="es-419"/>
              <a:t>helicóptero</a:t>
            </a:r>
            <a:r>
              <a:rPr lang="es-419"/>
              <a:t> modelo Hiller UH-12, el cual fue donado a la </a:t>
            </a:r>
            <a:r>
              <a:rPr lang="es-419"/>
              <a:t>institución</a:t>
            </a:r>
            <a:r>
              <a:rPr lang="es-419"/>
              <a:t> en 2018, el </a:t>
            </a:r>
            <a:r>
              <a:rPr lang="es-419"/>
              <a:t>helicóptero</a:t>
            </a:r>
            <a:r>
              <a:rPr lang="es-419"/>
              <a:t> se encontraba en desuso desde el momento que </a:t>
            </a:r>
            <a:r>
              <a:rPr lang="es-419"/>
              <a:t>ingresó</a:t>
            </a:r>
            <a:r>
              <a:rPr lang="es-419"/>
              <a:t> al colegio.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50" y="2366575"/>
            <a:ext cx="425668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637" y="2382200"/>
            <a:ext cx="3387333" cy="2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objetivo de Revital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217475"/>
            <a:ext cx="70389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400"/>
              <a:t>Nuestro enfoque es dejar la aeronave como material </a:t>
            </a:r>
            <a:r>
              <a:rPr lang="es-419" sz="1400"/>
              <a:t>didáctico</a:t>
            </a:r>
            <a:r>
              <a:rPr lang="es-419" sz="1400"/>
              <a:t> para la </a:t>
            </a:r>
            <a:r>
              <a:rPr lang="es-419" sz="1400"/>
              <a:t>institución</a:t>
            </a:r>
            <a:r>
              <a:rPr lang="es-419" sz="1400"/>
              <a:t>, con el fin de que los profesores tengan este recurso para poder explicarle a los alumnos </a:t>
            </a:r>
            <a:r>
              <a:rPr lang="es-419" sz="1400"/>
              <a:t>cómo</a:t>
            </a:r>
            <a:r>
              <a:rPr lang="es-419" sz="1400"/>
              <a:t> funcionan los </a:t>
            </a:r>
            <a:r>
              <a:rPr lang="es-419" sz="1400"/>
              <a:t>instrumentos</a:t>
            </a:r>
            <a:r>
              <a:rPr lang="es-419" sz="1400"/>
              <a:t>.Pero manteniendo el estado original de la cabina.</a:t>
            </a:r>
            <a:endParaRPr sz="1400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02150"/>
            <a:ext cx="2644700" cy="2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800" y="2162425"/>
            <a:ext cx="27241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Nuestros Objetivos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200"/>
              <a:t>La restauración de la cabina del helicóptero es un proyecto ambicioso que no solo busca preservar un artefacto histórico, sino también convertirlo en un recurso educativo valioso. A través de estas iniciativas, se espera fomentar el interés por la historia de la aviación y proporcionar a los estudiantes una experiencia de aprendizaje enriquecedora.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/>
              <a:t>1. Restaurar la Cabina del Helicóptero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/>
              <a:t>El primer objetivo es llevar a cabo una restauración completa de la cabina del helicóptero. Esto implica: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Char char="●"/>
            </a:pPr>
            <a:r>
              <a:rPr lang="es-419" sz="1200"/>
              <a:t>Evaluación del Estado Actual: Realizar un diagnóstico detallado de las condiciones de la cabina, identificando las partes que necesitan reparación o reemplazo.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Char char="●"/>
            </a:pPr>
            <a:r>
              <a:rPr lang="es-419" sz="1200"/>
              <a:t>Uso de Técnicas de Restauración: Aplicar métodos y técnicas adecuadas para restaurar la cabina a su estado original, asegurando que se mantenga la integridad del diseño y los materiales históricos.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/>
              <a:t>2. Material Didáctico para la Institución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/>
              <a:t>Convertir la cabina restaurada en un material didáctico es fundamental para el aprendizaje de los estudiantes. Este objetivo incluye: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Char char="●"/>
            </a:pPr>
            <a:r>
              <a:rPr lang="es-419" sz="1200"/>
              <a:t>Desarrollo de Contenidos Educativos: Crear guías y materiales que expliquen la historia del helicóptero, su funcionamiento y su importancia en el contexto histórico y tecnológico.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Char char="●"/>
            </a:pPr>
            <a:r>
              <a:rPr lang="es-419" sz="1200"/>
              <a:t>Actividades Prácticas: Diseñar actividades interactivas que permitan a los estudiantes explorar la cabina, entendiendo su estructura y funcionamiento.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11700" y="483300"/>
            <a:ext cx="8520600" cy="4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s-419" sz="1310"/>
              <a:t>3. Recuperar el Valor Histórico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-419" sz="1310"/>
              <a:t>La restauración también busca recuperar y resaltar el valor histórico del helicóptero. Esto se puede lograr a través de:</a:t>
            </a:r>
            <a:endParaRPr sz="1310"/>
          </a:p>
          <a:p>
            <a:pPr indent="-311785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Microsoft Yahei"/>
              <a:buChar char="●"/>
            </a:pPr>
            <a:r>
              <a:rPr b="1" lang="es-419" sz="1310"/>
              <a:t>Investigación Histórica:</a:t>
            </a:r>
            <a:r>
              <a:rPr lang="es-419" sz="1310"/>
              <a:t> Llevar a cabo una investigación que documente la historia del helicóptero, su uso en el pasado y su relevancia en la aviación.</a:t>
            </a:r>
            <a:endParaRPr sz="1310"/>
          </a:p>
          <a:p>
            <a:pPr indent="-3117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10"/>
              <a:buFont typeface="Microsoft Yahei"/>
              <a:buChar char="●"/>
            </a:pPr>
            <a:r>
              <a:rPr b="1" lang="es-419" sz="1310"/>
              <a:t>Exhibiciones y Presentaciones:</a:t>
            </a:r>
            <a:r>
              <a:rPr lang="es-419" sz="1310"/>
              <a:t> Organizar exposiciones donde se muestre la cabina restaurada, acompañada de información sobre su historia y su impacto en la comunidad.</a:t>
            </a:r>
            <a:endParaRPr sz="131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400"/>
              <a:t>Conclusión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/>
              <a:t>La restauración de la cabina del helicóptero es un proyecto ambicioso que no solo busca preservar un artefacto histórico, sino también convertirlo en un recurso educativo valioso. A través de estas iniciativas, se espera fomentar el interés por la historia de la aviación y proporcionar a los estudiantes una experiencia de aprendizaje enriquecedora.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del </a:t>
            </a:r>
            <a:r>
              <a:rPr lang="es-419"/>
              <a:t>Helicóptero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-311700" y="520200"/>
            <a:ext cx="9144000" cy="4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/>
              <a:t>Diagrama general de la estructura.</a:t>
            </a:r>
            <a:endParaRPr b="1"/>
          </a:p>
          <a:p>
            <a:pPr indent="-311150" lvl="0" marL="9144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Tipo: Helicóptero ligero de uso múltiple.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Configuración: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Rotor principal: Rotor de dos palas en configuración de rotor superior.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Rotor de cola: Rotor de cola de dos palas.</a:t>
            </a:r>
            <a:endParaRPr/>
          </a:p>
          <a:p>
            <a:pPr indent="-311150" lvl="0" marL="9144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Estructura: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Fuselaje: Construido principalmente de aluminio y materiales compuestos para reducir el peso.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Cabina: Diseño abierto o cerrado, dependiendo de la variante.</a:t>
            </a:r>
            <a:endParaRPr/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icrosoft Yahei"/>
              <a:buChar char="●"/>
            </a:pPr>
            <a:r>
              <a:rPr lang="es-419" sz="1300"/>
              <a:t>Dimensiones: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Longitud: Aproximadamente 10.7 metros (35 pies).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Envergadura del rotor: Alrededor de 10.7 metros (35 pies).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Altura: Aproximadamente 3.1 metros (10.2 pies).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50" y="1320200"/>
            <a:ext cx="35718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925" y="1543225"/>
            <a:ext cx="3804125" cy="27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341150" y="236175"/>
            <a:ext cx="719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Fotos de la estructura: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8000" y="18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Instalación</a:t>
            </a:r>
            <a:r>
              <a:rPr lang="es-419"/>
              <a:t> </a:t>
            </a:r>
            <a:r>
              <a:rPr lang="es-419"/>
              <a:t>eléctrica:</a:t>
            </a:r>
            <a:r>
              <a:rPr lang="es-419"/>
              <a:t> 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31563" y="942525"/>
            <a:ext cx="40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/>
              <a:t>Uno de los trabajos realizados fue la parte de la </a:t>
            </a:r>
            <a:r>
              <a:rPr lang="es-419" sz="1900"/>
              <a:t>instalación</a:t>
            </a:r>
            <a:r>
              <a:rPr lang="es-419" sz="1900"/>
              <a:t> </a:t>
            </a:r>
            <a:r>
              <a:rPr lang="es-419" sz="1900"/>
              <a:t>eléctrica</a:t>
            </a:r>
            <a:r>
              <a:rPr lang="es-419" sz="1900"/>
              <a:t>, esta </a:t>
            </a:r>
            <a:r>
              <a:rPr lang="es-419" sz="1900"/>
              <a:t>consistió</a:t>
            </a:r>
            <a:r>
              <a:rPr lang="es-419" sz="1900"/>
              <a:t> en el </a:t>
            </a:r>
            <a:r>
              <a:rPr lang="es-419" sz="1900"/>
              <a:t>organizador</a:t>
            </a:r>
            <a:r>
              <a:rPr lang="es-419" sz="1900"/>
              <a:t> de cables, </a:t>
            </a:r>
            <a:r>
              <a:rPr lang="es-419" sz="1900"/>
              <a:t>reparación</a:t>
            </a:r>
            <a:r>
              <a:rPr lang="es-419" sz="1900"/>
              <a:t> de </a:t>
            </a:r>
            <a:r>
              <a:rPr lang="es-419" sz="1900"/>
              <a:t>conexiones, limpieza y reparación del sistema de luz.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052" y="724500"/>
            <a:ext cx="2085948" cy="36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25" y="707100"/>
            <a:ext cx="2085950" cy="371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 la </a:t>
            </a:r>
            <a:r>
              <a:rPr lang="es-419"/>
              <a:t>instalación</a:t>
            </a:r>
            <a:r>
              <a:rPr lang="es-419"/>
              <a:t> </a:t>
            </a:r>
            <a:r>
              <a:rPr lang="es-419"/>
              <a:t>eléctrica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00" y="1152475"/>
            <a:ext cx="5368275" cy="3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